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 ?><Relationships xmlns="http://schemas.openxmlformats.org/package/2006/relationships"><Relationship Id="rId1" Type="http://schemas.openxmlformats.org/officeDocument/2006/relationships/officeDocument" Target="ppt/presentation.xml"  /><Relationship Id="rId2" Type="http://schemas.openxmlformats.org/package/2006/relationships/metadata/thumbnail" Target="docProps/thumbnail.jpeg"  /><Relationship Id="rId3" Type="http://schemas.openxmlformats.org/package/2006/relationships/metadata/core-properties" Target="docProps/core.xml"  /><Relationship Id="rId4" Type="http://schemas.openxmlformats.org/officeDocument/2006/relationships/extended-properties" Target="docProps/app.xml"  /><Relationship Id="rId5" Type="http://schemas.openxmlformats.org/officeDocument/2006/relationships/custom-properties" Target="docProps/custom.xml"  /></Relationships>
</file>

<file path=ppt/presentation.xml><?xml version="1.0" encoding="utf-8"?>
<p:presentation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sldMasterIdLst>
    <p:sldMasterId id="2147483648" r:id="rId1"/>
  </p:sldMasterIdLst>
  <p:notesMasterIdLst>
    <p:notesMasterId r:id="rId2"/>
  </p:notesMasterIdLst>
  <p:handoutMasterIdLst>
    <p:handoutMasterId r:id="rId3"/>
  </p:handoutMasterIdLst>
  <p:sldIdLst>
    <p:sldId id="356" r:id="rId4"/>
    <p:sldId id="364" r:id="rId5"/>
  </p:sldIdLst>
  <p:sldSz cx="9144000" cy="6858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id="{A778FE53-8E0E-4464-93D0-E4C90A5ED23E}" name="기본 구역">
          <p14:sldIdLst>
            <p14:sldId id="356"/>
            <p14:sldId id="364"/>
          </p14:sldIdLst>
        </p14:section>
      </p14:sectionLst>
    </p:ext>
  </p:extLst>
</p:presentation>
</file>

<file path=ppt/presProps.xml><?xml version="1.0" encoding="utf-8"?>
<p:presentation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showPr showNarration="1">
    <p:present/>
    <p:sldAll/>
    <p:penClr>
      <a:prstClr val="red"/>
    </p:penClr>
    <p:extLst>
      <p:ext uri="{2FDB2607-1784-4EEB-B798-7EB5836EED8A}">
        <p14:showMediaCtrls xmlns:p14="http://schemas.microsoft.com/office/powerpoint/2010/main" val="1"/>
      </p:ext>
    </p:extLst>
  </p:showPr>
</p:presentationPr>
</file>

<file path=ppt/tableStyles.xml><?xml version="1.0" encoding="utf-8"?>
<a:tblStyleLst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def="{5C22544A-7EE6-4342-B048-85BDC9FD1C3A}"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9C7853C-536D-4A76-A0AE-DD22124D55A5}" styleName="테마 스타일 1 - 강조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TxStyle/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TxStyle/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8FD4443E-F989-4FC4-A0C8-D5A2AF1F390B}" styleName="어두운 스타일 1 - 강조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TxStyle/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TxStyle/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TxStyle/>
      <a:tcStyle>
        <a:tcBdr>
          <a:left>
            <a:ln>
              <a:noFill/>
            </a:ln>
          </a:left>
        </a:tcBdr>
      </a:tcStyle>
    </a:seCell>
    <a:swCell>
      <a:tcTxStyle/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TxStyle/>
      <a:tcStyle>
        <a:tcBdr>
          <a:left>
            <a:ln>
              <a:noFill/>
            </a:ln>
          </a:left>
        </a:tcBdr>
      </a:tcStyle>
    </a:neCell>
    <a:nwCell>
      <a:tcTxStyle/>
      <a:tcStyle>
        <a:tcBdr>
          <a:right>
            <a:ln>
              <a:noFill/>
            </a:ln>
          </a:right>
        </a:tcBdr>
      </a:tcStyle>
    </a:nwCell>
  </a:tblStyle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125E5076-3810-47DD-B79F-674D7AD40C01}" styleName="어두운 스타일 1 - 강조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TxStyle/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TxStyle/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TxStyle/>
      <a:tcStyle>
        <a:tcBdr>
          <a:left>
            <a:ln>
              <a:noFill/>
            </a:ln>
          </a:left>
        </a:tcBdr>
      </a:tcStyle>
    </a:seCell>
    <a:swCell>
      <a:tcTxStyle/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TxStyle/>
      <a:tcStyle>
        <a:tcBdr>
          <a:left>
            <a:ln>
              <a:noFill/>
            </a:ln>
          </a:left>
        </a:tcBdr>
      </a:tcStyle>
    </a:neCell>
    <a:nwCell>
      <a:tcTxStyle/>
      <a:tcStyle>
        <a:tcBdr>
          <a:right>
            <a:ln>
              <a:noFill/>
            </a:ln>
          </a:right>
        </a:tcBdr>
      </a:tcStyle>
    </a:nwCell>
  </a:tblStyle>
  <a:tblStyle styleId="{35758FB7-9AC5-4552-8A53-C91805E547FA}" styleName="테마 스타일 1 - 강조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TxStyle/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TxStyle/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E929F9F4-4A8F-4326-A1B4-22849713DDAB}" styleName="어두운 스타일 1 - 강조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TxStyle/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TxStyle/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TxStyle/>
      <a:tcStyle>
        <a:tcBdr>
          <a:left>
            <a:ln>
              <a:noFill/>
            </a:ln>
          </a:left>
        </a:tcBdr>
      </a:tcStyle>
    </a:seCell>
    <a:swCell>
      <a:tcTxStyle/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TxStyle/>
      <a:tcStyle>
        <a:tcBdr>
          <a:left>
            <a:ln>
              <a:noFill/>
            </a:ln>
          </a:left>
        </a:tcBdr>
      </a:tcStyle>
    </a:neCell>
    <a:nwCell>
      <a:tcTxStyle/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normalViewPr>
    <p:restoredLeft sz="15620"/>
    <p:restoredTop sz="97326" autoAdjust="0"/>
  </p:normalViewPr>
  <p:slideViewPr>
    <p:cSldViewPr>
      <p:cViewPr varScale="1">
        <p:scale>
          <a:sx n="100" d="100"/>
          <a:sy n="100" d="100"/>
        </p:scale>
        <p:origin x="78" y="102"/>
      </p:cViewPr>
      <p:guideLst>
        <p:guide orient="horz" pos="2159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 ?><Relationships xmlns="http://schemas.openxmlformats.org/package/2006/relationships"><Relationship Id="rId1" Type="http://schemas.openxmlformats.org/officeDocument/2006/relationships/slideMaster" Target="slideMasters/slideMaster1.xml"  /><Relationship Id="rId2" Type="http://schemas.openxmlformats.org/officeDocument/2006/relationships/notesMaster" Target="notesMasters/notesMaster1.xml"  /><Relationship Id="rId3" Type="http://schemas.openxmlformats.org/officeDocument/2006/relationships/handoutMaster" Target="handoutMasters/handoutMaster1.xml"  /><Relationship Id="rId4" Type="http://schemas.openxmlformats.org/officeDocument/2006/relationships/slide" Target="slides/slide1.xml"  /><Relationship Id="rId5" Type="http://schemas.openxmlformats.org/officeDocument/2006/relationships/slide" Target="slides/slide2.xml"  /><Relationship Id="rId6" Type="http://schemas.openxmlformats.org/officeDocument/2006/relationships/presProps" Target="presProps.xml"  /><Relationship Id="rId7" Type="http://schemas.openxmlformats.org/officeDocument/2006/relationships/viewProps" Target="viewProps.xml"  /><Relationship Id="rId8" Type="http://schemas.openxmlformats.org/officeDocument/2006/relationships/theme" Target="theme/theme1.xml"  /><Relationship Id="rId9" Type="http://schemas.openxmlformats.org/officeDocument/2006/relationships/tableStyles" Target="tableStyles.xml"  /></Relationships>
</file>

<file path=ppt/handoutMasters/_rels/handoutMaster1.xml.rels><?xml version="1.0" encoding="UTF-8" standalone="yes" ?><Relationships xmlns="http://schemas.openxmlformats.org/package/2006/relationships"><Relationship Id="rId1" Type="http://schemas.openxmlformats.org/officeDocument/2006/relationships/theme" Target="../theme/theme3.xml"  /></Relationships>
</file>

<file path=ppt/handoutMasters/handoutMaster1.xml><?xml version="1.0" encoding="utf-8"?>
<p:handout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 idx="0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/>
            </a:lvl1pPr>
          </a:lstStyle>
          <a:p>
            <a:pPr lvl="0">
              <a:defRPr/>
            </a:pPr>
            <a:fld id="{FECEA77F-6085-4314-95A9-552F6108CA61}" type="datetime1">
              <a:rPr lang="ko-KR" altLang="en-US"/>
              <a:pPr lvl="0">
                <a:defRPr/>
              </a:pPr>
              <a:t>2025-08-06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/>
            </a:lvl1pPr>
          </a:lstStyle>
          <a:p>
            <a:pPr lvl="0">
              <a:defRPr/>
            </a:pPr>
            <a:fld id="{7B48D55B-FAFB-4433-B284-3B9D36DF26C5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 ?><Relationships xmlns="http://schemas.openxmlformats.org/package/2006/relationships"><Relationship Id="rId1" Type="http://schemas.openxmlformats.org/officeDocument/2006/relationships/theme" Target="../theme/theme2.xml"  /></Relationships>
</file>

<file path=ppt/notesMasters/notesMaster1.xml><?xml version="1.0" encoding="utf-8"?>
<p:notes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 idx="0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/>
            </a:lvl1pPr>
          </a:lstStyle>
          <a:p>
            <a:pPr lvl="0">
              <a:defRPr/>
            </a:pPr>
            <a:fld id="{466A6490-839E-42EE-AFAB-A063A14834E0}" type="datetime1">
              <a:rPr lang="ko-KR" altLang="en-US"/>
              <a:pPr lvl="0">
                <a:defRPr/>
              </a:pPr>
              <a:t>2025-08-06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anchor="ctr"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/>
          <a:lstStyle/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/>
            </a:lvl1pPr>
          </a:lstStyle>
          <a:p>
            <a:pPr lvl="0">
              <a:defRPr/>
            </a:pPr>
            <a:fld id="{39770787-2CAB-4077-AAC6-4FE283665A11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 ?><Relationships xmlns="http://schemas.openxmlformats.org/package/2006/relationships"><Relationship Id="rId1" Type="http://schemas.openxmlformats.org/officeDocument/2006/relationships/slide" Target="../slides/slide1.xml"  /><Relationship Id="rId2" Type="http://schemas.openxmlformats.org/officeDocument/2006/relationships/notesMaster" Target="../notesMasters/notesMaster1.xml"  /></Relationships>
</file>

<file path=ppt/notesSlides/_rels/notesSlide2.xml.rels><?xml version="1.0" encoding="UTF-8" standalone="yes" ?><Relationships xmlns="http://schemas.openxmlformats.org/package/2006/relationships"><Relationship Id="rId1" Type="http://schemas.openxmlformats.org/officeDocument/2006/relationships/slide" Target="../slides/slide2.xml"  /><Relationship Id="rId2" Type="http://schemas.openxmlformats.org/officeDocument/2006/relationships/notesMaster" Target="../notesMasters/notesMaster1.xml"  /></Relationships>
</file>

<file path=ppt/notesSlides/notesSlide1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슬라이드 이미지 개체 틀 1"/>
          <p:cNvSpPr>
            <a:spLocks noGrp="1" noRot="1" noChangeAspect="1" noTextEdit="1"/>
          </p:cNvSpPr>
          <p:nvPr>
            <p:ph type="sldImg" idx="0"/>
          </p:nvPr>
        </p:nvSpPr>
        <p:spPr>
          <a:noFill/>
          <a:ln>
            <a:solidFill>
              <a:srgbClr val="000000"/>
            </a:solidFill>
            <a:miter/>
          </a:ln>
        </p:spPr>
      </p:sp>
      <p:sp>
        <p:nvSpPr>
          <p:cNvPr id="9219" name="슬라이드 노트 개체 틀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 wrap="square" anchor="t" anchorCtr="0">
            <a:prstTxWarp prst="textNoShape">
              <a:avLst/>
            </a:prstTxWarp>
          </a:bodyPr>
          <a:lstStyle/>
          <a:p>
            <a:pPr lvl="0" eaLnBrk="1" hangingPunct="1">
              <a:spcBef>
                <a:spcPct val="0"/>
              </a:spcBef>
              <a:defRPr/>
            </a:pPr>
            <a:endParaRPr lang="ko-KR" altLang="en-US"/>
          </a:p>
        </p:txBody>
      </p:sp>
    </p:spTree>
  </p:cSld>
  <p:clrMapOvr>
    <a:masterClrMapping/>
  </p:clrMapOvr>
</p:notes>
</file>

<file path=ppt/notesSlides/notesSlide2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슬라이드 이미지 개체 틀 1"/>
          <p:cNvSpPr>
            <a:spLocks noGrp="1" noRot="1" noChangeAspect="1" noTextEdit="1"/>
          </p:cNvSpPr>
          <p:nvPr>
            <p:ph type="sldImg" idx="0"/>
          </p:nvPr>
        </p:nvSpPr>
        <p:spPr>
          <a:noFill/>
          <a:ln>
            <a:solidFill>
              <a:srgbClr val="000000"/>
            </a:solidFill>
            <a:miter/>
          </a:ln>
        </p:spPr>
      </p:sp>
      <p:sp>
        <p:nvSpPr>
          <p:cNvPr id="15363" name="슬라이드 노트 개체 틀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 wrap="square" anchor="t" anchorCtr="0">
            <a:prstTxWarp prst="textNoShape">
              <a:avLst/>
            </a:prstTxWarp>
          </a:bodyPr>
          <a:lstStyle/>
          <a:p>
            <a:pPr lvl="0" eaLnBrk="1" hangingPunct="1">
              <a:spcBef>
                <a:spcPct val="0"/>
              </a:spcBef>
              <a:defRPr/>
            </a:pPr>
            <a:endParaRPr lang="ko-KR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3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4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5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6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7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8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9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0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Relationship Id="rId2" Type="http://schemas.openxmlformats.org/officeDocument/2006/relationships/image" Target="../media/image1.png"  /><Relationship Id="rId3" Type="http://schemas.openxmlformats.org/officeDocument/2006/relationships/image" Target="../media/image2.png"  /><Relationship Id="rId4" Type="http://schemas.openxmlformats.org/officeDocument/2006/relationships/image" Target="../media/image3.png" 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200F0-8BB7-4442-A0C2-6353B6C0093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ransition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200F0-8BB7-4442-A0C2-6353B6C0093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ransition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200F0-8BB7-4442-A0C2-6353B6C0093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ransition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200F0-8BB7-4442-A0C2-6353B6C0093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ransition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200F0-8BB7-4442-A0C2-6353B6C0093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ransition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200F0-8BB7-4442-A0C2-6353B6C0093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ransition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200F0-8BB7-4442-A0C2-6353B6C0093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ransition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200F0-8BB7-4442-A0C2-6353B6C0093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ransition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200F0-8BB7-4442-A0C2-6353B6C0093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ransition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200F0-8BB7-4442-A0C2-6353B6C0093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ransition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200F0-8BB7-4442-A0C2-6353B6C0093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ransition>
    <p:wip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그림 19" descr="1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73725" cy="6858000"/>
          </a:xfrm>
          <a:prstGeom prst="rect">
            <a:avLst/>
          </a:prstGeom>
        </p:spPr>
      </p:pic>
      <p:sp>
        <p:nvSpPr>
          <p:cNvPr id="7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7046912" y="6433393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defRPr>
            </a:lvl1pPr>
          </a:lstStyle>
          <a:p>
            <a:fld id="{B369C50A-43E1-4752-85A1-4211112CC757}" type="slidenum">
              <a:rPr lang="ko-KR" altLang="en-US" smtClean="0"/>
              <a:pPr/>
              <a:t>‹#›</a:t>
            </a:fld>
            <a:endParaRPr lang="ko-KR" alt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6772275"/>
            <a:ext cx="9173725" cy="95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그림 2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0"/>
            <a:ext cx="9173725" cy="666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8691677"/>
      </p:ext>
    </p:extLst>
  </p:cSld>
  <p:clrMapOvr>
    <a:masterClrMapping/>
  </p:clrMapOvr>
</p:sldLayout>
</file>

<file path=ppt/slideMasters/_rels/slideMaster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10" Type="http://schemas.openxmlformats.org/officeDocument/2006/relationships/slideLayout" Target="../slideLayouts/slideLayout10.xml"  /><Relationship Id="rId11" Type="http://schemas.openxmlformats.org/officeDocument/2006/relationships/slideLayout" Target="../slideLayouts/slideLayout11.xml"  /><Relationship Id="rId12" Type="http://schemas.openxmlformats.org/officeDocument/2006/relationships/slideLayout" Target="../slideLayouts/slideLayout12.xml"  /><Relationship Id="rId13" Type="http://schemas.openxmlformats.org/officeDocument/2006/relationships/theme" Target="../theme/theme1.xml"  /><Relationship Id="rId2" Type="http://schemas.openxmlformats.org/officeDocument/2006/relationships/slideLayout" Target="../slideLayouts/slideLayout2.xml"  /><Relationship Id="rId3" Type="http://schemas.openxmlformats.org/officeDocument/2006/relationships/slideLayout" Target="../slideLayouts/slideLayout3.xml"  /><Relationship Id="rId4" Type="http://schemas.openxmlformats.org/officeDocument/2006/relationships/slideLayout" Target="../slideLayouts/slideLayout4.xml"  /><Relationship Id="rId5" Type="http://schemas.openxmlformats.org/officeDocument/2006/relationships/slideLayout" Target="../slideLayouts/slideLayout5.xml"  /><Relationship Id="rId6" Type="http://schemas.openxmlformats.org/officeDocument/2006/relationships/slideLayout" Target="../slideLayouts/slideLayout6.xml"  /><Relationship Id="rId7" Type="http://schemas.openxmlformats.org/officeDocument/2006/relationships/slideLayout" Target="../slideLayouts/slideLayout7.xml"  /><Relationship Id="rId8" Type="http://schemas.openxmlformats.org/officeDocument/2006/relationships/slideLayout" Target="../slideLayouts/slideLayout8.xml"  /><Relationship Id="rId9" Type="http://schemas.openxmlformats.org/officeDocument/2006/relationships/slideLayout" Target="../slideLayouts/slideLayout9.xml" 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A200F0-8BB7-4442-A0C2-6353B6C0093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>
    <p:wipe/>
  </p:transition>
  <p:hf sldNum="0"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1.xml"  /><Relationship Id="rId2" Type="http://schemas.openxmlformats.org/officeDocument/2006/relationships/slideLayout" Target="../slideLayouts/slideLayout12.xml"  /><Relationship Id="rId3" Type="http://schemas.openxmlformats.org/officeDocument/2006/relationships/image" Target="../media/image4.png"  /></Relationships>
</file>

<file path=ppt/slides/_rels/slide2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2.xml"  /><Relationship Id="rId10" Type="http://schemas.openxmlformats.org/officeDocument/2006/relationships/hyperlink" Target="http://www.eocs.or.kr/" TargetMode="External" /><Relationship Id="rId2" Type="http://schemas.openxmlformats.org/officeDocument/2006/relationships/notesSlide" Target="../notesSlides/notesSlide2.xml"  /><Relationship Id="rId3" Type="http://schemas.openxmlformats.org/officeDocument/2006/relationships/image" Target="../media/image5.png"  /><Relationship Id="rId4" Type="http://schemas.openxmlformats.org/officeDocument/2006/relationships/image" Target="../media/image6.png"  /><Relationship Id="rId5" Type="http://schemas.openxmlformats.org/officeDocument/2006/relationships/image" Target="../media/image7.png"  /><Relationship Id="rId6" Type="http://schemas.openxmlformats.org/officeDocument/2006/relationships/image" Target="../media/image8.png"  /><Relationship Id="rId7" Type="http://schemas.openxmlformats.org/officeDocument/2006/relationships/image" Target="../media/image9.png"  /><Relationship Id="rId8" Type="http://schemas.openxmlformats.org/officeDocument/2006/relationships/image" Target="../media/image10.png"  /><Relationship Id="rId9" Type="http://schemas.openxmlformats.org/officeDocument/2006/relationships/image" Target="../media/image11.png"  /></Relationships>
</file>

<file path=ppt/slides/slide1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모서리가 둥근 직사각형 8"/>
          <p:cNvSpPr/>
          <p:nvPr/>
        </p:nvSpPr>
        <p:spPr>
          <a:xfrm>
            <a:off x="398763" y="4691129"/>
            <a:ext cx="8165866" cy="1591939"/>
          </a:xfrm>
          <a:prstGeom prst="roundRect">
            <a:avLst>
              <a:gd name="adj" fmla="val 0"/>
            </a:avLst>
          </a:prstGeom>
          <a:solidFill>
            <a:schemeClr val="accent1">
              <a:lumMod val="20000"/>
              <a:lumOff val="80000"/>
            </a:schemeClr>
          </a:solidFill>
          <a:ln w="6350">
            <a:solidFill>
              <a:schemeClr val="bg1">
                <a:lumMod val="65000"/>
              </a:schemeClr>
            </a:solidFill>
          </a:ln>
          <a:effectLst>
            <a:innerShdw blurRad="152400" dir="13500000">
              <a:schemeClr val="bg1">
                <a:lumMod val="65000"/>
                <a:alpha val="31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 defTabSz="914239">
              <a:defRPr/>
            </a:pPr>
            <a:endParaRPr lang="ko-KR" altLang="en-US" sz="1300">
              <a:solidFill>
                <a:prstClr val="white"/>
              </a:solidFill>
              <a:cs typeface="Arial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4925" y="103188"/>
            <a:ext cx="47530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xmlns:mc="http://schemas.openxmlformats.org/markup-compatibility/2006" xmlns:hp="http://schemas.haansoft.com/office/presentation/8.0" lang="en-US" altLang="ko-KR" sz="2800" b="1" mc:Ignorable="hp" hp:hslEmbossed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</a:rPr>
              <a:t>  </a:t>
            </a:r>
            <a:r>
              <a:rPr xmlns:mc="http://schemas.openxmlformats.org/markup-compatibility/2006" xmlns:hp="http://schemas.haansoft.com/office/presentation/8.0" lang="ko-KR" altLang="en-US" sz="2800" b="1" mc:Ignorable="hp" hp:hslEmbossed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</a:rPr>
              <a:t>굴착공사 계획 신고제도</a:t>
            </a:r>
            <a:endParaRPr lang="ko-KR" altLang="en-US" sz="2800" b="1" spc="-130">
              <a:latin typeface="고도 M"/>
              <a:ea typeface="고도 M"/>
              <a:cs typeface="+mn-cs"/>
            </a:endParaRPr>
          </a:p>
        </p:txBody>
      </p:sp>
      <p:sp>
        <p:nvSpPr>
          <p:cNvPr id="21" name="모서리가 둥근 직사각형 8"/>
          <p:cNvSpPr/>
          <p:nvPr/>
        </p:nvSpPr>
        <p:spPr>
          <a:xfrm>
            <a:off x="395536" y="2173536"/>
            <a:ext cx="8165866" cy="2035552"/>
          </a:xfrm>
          <a:prstGeom prst="roundRect">
            <a:avLst>
              <a:gd name="adj" fmla="val 0"/>
            </a:avLst>
          </a:prstGeom>
          <a:solidFill>
            <a:schemeClr val="accent1">
              <a:lumMod val="20000"/>
              <a:lumOff val="80000"/>
            </a:schemeClr>
          </a:solidFill>
          <a:ln w="6350">
            <a:solidFill>
              <a:schemeClr val="bg1">
                <a:lumMod val="65000"/>
              </a:schemeClr>
            </a:solidFill>
          </a:ln>
          <a:effectLst>
            <a:innerShdw blurRad="152400" dir="13500000">
              <a:schemeClr val="bg1">
                <a:lumMod val="65000"/>
                <a:alpha val="31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 defTabSz="914239">
              <a:defRPr/>
            </a:pPr>
            <a:endParaRPr lang="ko-KR" altLang="en-US" sz="1300">
              <a:solidFill>
                <a:prstClr val="white"/>
              </a:solidFill>
              <a:cs typeface="Arial"/>
            </a:endParaRPr>
          </a:p>
        </p:txBody>
      </p:sp>
      <p:sp>
        <p:nvSpPr>
          <p:cNvPr id="31" name="오각형 30"/>
          <p:cNvSpPr/>
          <p:nvPr/>
        </p:nvSpPr>
        <p:spPr>
          <a:xfrm>
            <a:off x="395536" y="2042475"/>
            <a:ext cx="1342752" cy="354095"/>
          </a:xfrm>
          <a:prstGeom prst="homePlate">
            <a:avLst>
              <a:gd name="adj" fmla="val 36772"/>
            </a:avLst>
          </a:prstGeom>
          <a:solidFill>
            <a:srgbClr val="385092"/>
          </a:solidFill>
          <a:ln>
            <a:noFill/>
          </a:ln>
          <a:effectLst>
            <a:outerShdw blurRad="38100" dist="127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defTabSz="914239">
              <a:defRPr/>
            </a:pPr>
            <a:r>
              <a:rPr lang="ko-KR" altLang="en-US">
                <a:solidFill>
                  <a:prstClr val="white"/>
                </a:solidFill>
                <a:latin typeface="+mn-ea"/>
              </a:rPr>
              <a:t> 관계법령</a:t>
            </a:r>
            <a:endParaRPr lang="ko-KR" altLang="en-US">
              <a:solidFill>
                <a:prstClr val="white"/>
              </a:solidFill>
              <a:latin typeface="+mn-ea"/>
            </a:endParaRPr>
          </a:p>
        </p:txBody>
      </p:sp>
      <p:sp>
        <p:nvSpPr>
          <p:cNvPr id="32" name="오각형 31"/>
          <p:cNvSpPr/>
          <p:nvPr/>
        </p:nvSpPr>
        <p:spPr>
          <a:xfrm>
            <a:off x="395659" y="4493494"/>
            <a:ext cx="2851693" cy="354099"/>
          </a:xfrm>
          <a:prstGeom prst="homePlate">
            <a:avLst>
              <a:gd name="adj" fmla="val 36772"/>
            </a:avLst>
          </a:prstGeom>
          <a:solidFill>
            <a:srgbClr val="385092"/>
          </a:solidFill>
          <a:ln>
            <a:noFill/>
          </a:ln>
          <a:effectLst>
            <a:outerShdw blurRad="38100" dist="127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defTabSz="914239">
              <a:defRPr/>
            </a:pPr>
            <a:r>
              <a:rPr lang="ko-KR" altLang="en-US">
                <a:solidFill>
                  <a:prstClr val="white"/>
                </a:solidFill>
                <a:latin typeface="+mn-ea"/>
              </a:rPr>
              <a:t> 굴착공사 계획 신고대상</a:t>
            </a:r>
            <a:endParaRPr lang="ko-KR" altLang="en-US">
              <a:solidFill>
                <a:prstClr val="white"/>
              </a:solidFill>
              <a:latin typeface="+mn-ea"/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496171" y="4845810"/>
            <a:ext cx="8065231" cy="13054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914239">
              <a:lnSpc>
                <a:spcPct val="150000"/>
              </a:lnSpc>
              <a:defRPr/>
            </a:pPr>
            <a:r>
              <a:rPr lang="ko-KR" altLang="en-US" sz="1600" b="1" spc="-150">
                <a:solidFill>
                  <a:srgbClr val="0000ff"/>
                </a:solidFill>
                <a:latin typeface="+mn-ea"/>
              </a:rPr>
              <a:t>도시가스사업</a:t>
            </a:r>
            <a:r>
              <a:rPr lang="en-US" altLang="ko-KR" sz="1600" b="1" spc="-150">
                <a:solidFill>
                  <a:srgbClr val="0000ff"/>
                </a:solidFill>
                <a:latin typeface="+mn-ea"/>
              </a:rPr>
              <a:t>, </a:t>
            </a:r>
            <a:r>
              <a:rPr lang="ko-KR" altLang="en-US" sz="1600" b="1" spc="-150">
                <a:solidFill>
                  <a:srgbClr val="0000ff"/>
                </a:solidFill>
                <a:latin typeface="+mn-ea"/>
              </a:rPr>
              <a:t>액화석유가스 배관망사업</a:t>
            </a:r>
            <a:r>
              <a:rPr lang="ko-KR" altLang="en-US" sz="1600" b="1">
                <a:solidFill>
                  <a:srgbClr val="0000ff"/>
                </a:solidFill>
                <a:latin typeface="+mn-ea"/>
              </a:rPr>
              <a:t>이 허가된 지역 </a:t>
            </a:r>
            <a:r>
              <a:rPr lang="ko-KR" altLang="en-US" sz="1600" b="1">
                <a:latin typeface="+mn-ea"/>
              </a:rPr>
              <a:t>및 </a:t>
            </a:r>
            <a:r>
              <a:rPr lang="ko-KR" altLang="en-US" sz="1600" b="1">
                <a:solidFill>
                  <a:srgbClr val="c00000"/>
                </a:solidFill>
                <a:latin typeface="+mn-ea"/>
              </a:rPr>
              <a:t>고압가스배관이 매설된 지역 </a:t>
            </a:r>
            <a:r>
              <a:rPr lang="ko-KR" altLang="en-US" sz="1600" b="1">
                <a:latin typeface="+mn-ea"/>
              </a:rPr>
              <a:t>등에서 </a:t>
            </a:r>
            <a:r>
              <a:rPr lang="ko-KR" altLang="en-US" sz="1600" b="1" spc="-150">
                <a:latin typeface="+mn-ea"/>
              </a:rPr>
              <a:t>구멍뚫기</a:t>
            </a:r>
            <a:r>
              <a:rPr lang="en-US" altLang="ko-KR" sz="1600" b="1" spc="-150">
                <a:latin typeface="+mn-ea"/>
              </a:rPr>
              <a:t>, </a:t>
            </a:r>
            <a:r>
              <a:rPr lang="ko-KR" altLang="en-US" sz="1600" b="1" spc="-150">
                <a:latin typeface="+mn-ea"/>
              </a:rPr>
              <a:t>말뚝박기</a:t>
            </a:r>
            <a:r>
              <a:rPr lang="en-US" altLang="ko-KR" sz="1600" b="1" spc="-150">
                <a:latin typeface="+mn-ea"/>
              </a:rPr>
              <a:t>, </a:t>
            </a:r>
            <a:r>
              <a:rPr lang="ko-KR" altLang="en-US" sz="1600" b="1" spc="-150">
                <a:latin typeface="+mn-ea"/>
              </a:rPr>
              <a:t>터파기</a:t>
            </a:r>
            <a:r>
              <a:rPr lang="en-US" altLang="ko-KR" sz="1600" b="1" spc="-150">
                <a:latin typeface="+mn-ea"/>
              </a:rPr>
              <a:t>, </a:t>
            </a:r>
            <a:r>
              <a:rPr lang="ko-KR" altLang="en-US" sz="1600" b="1" spc="-150">
                <a:latin typeface="+mn-ea"/>
              </a:rPr>
              <a:t>건축물 신축 및 철거 </a:t>
            </a:r>
            <a:r>
              <a:rPr lang="ko-KR" altLang="en-US" sz="1600" b="1">
                <a:latin typeface="+mn-ea"/>
              </a:rPr>
              <a:t>등의 </a:t>
            </a:r>
            <a:r>
              <a:rPr lang="ko-KR" altLang="en-US" sz="1600" b="1">
                <a:solidFill>
                  <a:srgbClr val="0000ff"/>
                </a:solidFill>
                <a:latin typeface="+mn-ea"/>
              </a:rPr>
              <a:t>굴착공사를 하고자 하는 자</a:t>
            </a:r>
            <a:endParaRPr lang="ko-KR" altLang="en-US" sz="1600" b="1">
              <a:solidFill>
                <a:srgbClr val="0000ff"/>
              </a:solidFill>
              <a:latin typeface="+mn-ea"/>
            </a:endParaRPr>
          </a:p>
          <a:p>
            <a:pPr lvl="0" defTabSz="914239">
              <a:defRPr/>
            </a:pPr>
            <a:endParaRPr lang="en-US" altLang="ko-KR" sz="400" b="1">
              <a:latin typeface="+mn-ea"/>
            </a:endParaRPr>
          </a:p>
          <a:p>
            <a:pPr lvl="0" defTabSz="914239">
              <a:defRPr/>
            </a:pPr>
            <a:r>
              <a:rPr lang="ko-KR" altLang="ko-KR" sz="1400" b="1">
                <a:solidFill>
                  <a:srgbClr val="ff0000"/>
                </a:solidFill>
                <a:latin typeface="+mn-ea"/>
              </a:rPr>
              <a:t>☞</a:t>
            </a:r>
            <a:r>
              <a:rPr lang="en-US" altLang="ko-KR" sz="1400" b="1">
                <a:solidFill>
                  <a:srgbClr val="ff0000"/>
                </a:solidFill>
                <a:latin typeface="+mn-ea"/>
              </a:rPr>
              <a:t> </a:t>
            </a:r>
            <a:r>
              <a:rPr lang="ko-KR" altLang="en-US" sz="1400" b="1">
                <a:solidFill>
                  <a:srgbClr val="ff0000"/>
                </a:solidFill>
                <a:latin typeface="+mn-ea"/>
              </a:rPr>
              <a:t>신고제외대상 </a:t>
            </a:r>
            <a:r>
              <a:rPr lang="en-US" altLang="ko-KR" sz="1400" b="1">
                <a:solidFill>
                  <a:srgbClr val="ff0000"/>
                </a:solidFill>
                <a:latin typeface="+mn-ea"/>
              </a:rPr>
              <a:t>: </a:t>
            </a:r>
            <a:r>
              <a:rPr lang="ko-KR" altLang="en-US" sz="1400" b="1">
                <a:latin typeface="+mn-ea"/>
              </a:rPr>
              <a:t>토지소유자 또는 </a:t>
            </a:r>
            <a:r>
              <a:rPr lang="ko-KR" altLang="en-US" sz="1400" b="1" spc="-150">
                <a:latin typeface="+mn-ea"/>
              </a:rPr>
              <a:t>점유자가 부지 내에서 행하는 </a:t>
            </a:r>
            <a:r>
              <a:rPr lang="ko-KR" altLang="en-US" sz="1400" b="1" spc="-150">
                <a:solidFill>
                  <a:srgbClr val="ff0000"/>
                </a:solidFill>
                <a:latin typeface="+mn-ea"/>
              </a:rPr>
              <a:t>수작업에 의한 굴착</a:t>
            </a:r>
            <a:r>
              <a:rPr lang="ko-KR" altLang="en-US" sz="1400" b="1" spc="-150">
                <a:latin typeface="+mn-ea"/>
              </a:rPr>
              <a:t>공사</a:t>
            </a:r>
            <a:r>
              <a:rPr lang="en-US" altLang="ko-KR" sz="1400" b="1">
                <a:latin typeface="+mn-ea"/>
              </a:rPr>
              <a:t>, </a:t>
            </a:r>
            <a:r>
              <a:rPr lang="ko-KR" altLang="en-US" sz="1400" b="1">
                <a:latin typeface="+mn-ea"/>
              </a:rPr>
              <a:t>농지경착을 </a:t>
            </a:r>
            <a:endParaRPr lang="ko-KR" altLang="en-US" sz="1400" b="1">
              <a:latin typeface="+mn-ea"/>
            </a:endParaRPr>
          </a:p>
          <a:p>
            <a:pPr lvl="0" defTabSz="914239">
              <a:defRPr/>
            </a:pPr>
            <a:r>
              <a:rPr lang="en-US" altLang="ko-KR" sz="1400" b="1">
                <a:latin typeface="+mn-ea"/>
              </a:rPr>
              <a:t>                        </a:t>
            </a:r>
            <a:r>
              <a:rPr lang="ko-KR" altLang="en-US" sz="1400" b="1">
                <a:latin typeface="+mn-ea"/>
              </a:rPr>
              <a:t>위한 깊이 </a:t>
            </a:r>
            <a:r>
              <a:rPr lang="en-US" altLang="ko-KR" sz="1400" b="1">
                <a:solidFill>
                  <a:srgbClr val="ff0000"/>
                </a:solidFill>
                <a:latin typeface="+mn-ea"/>
              </a:rPr>
              <a:t>45cm </a:t>
            </a:r>
            <a:r>
              <a:rPr lang="ko-KR" altLang="en-US" sz="1400" b="1">
                <a:solidFill>
                  <a:srgbClr val="ff0000"/>
                </a:solidFill>
                <a:latin typeface="+mn-ea"/>
              </a:rPr>
              <a:t>미만의 굴착</a:t>
            </a:r>
            <a:r>
              <a:rPr lang="ko-KR" altLang="en-US" sz="1400" b="1">
                <a:latin typeface="+mn-ea"/>
              </a:rPr>
              <a:t>공사 등</a:t>
            </a:r>
            <a:endParaRPr lang="ko-KR" altLang="en-US" sz="1200" b="1">
              <a:latin typeface="+mn-ea"/>
            </a:endParaRPr>
          </a:p>
        </p:txBody>
      </p:sp>
      <p:sp>
        <p:nvSpPr>
          <p:cNvPr id="38" name="직사각형 37"/>
          <p:cNvSpPr/>
          <p:nvPr/>
        </p:nvSpPr>
        <p:spPr>
          <a:xfrm>
            <a:off x="492943" y="2397984"/>
            <a:ext cx="806833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 defTabSz="914239">
              <a:lnSpc>
                <a:spcPct val="150000"/>
              </a:lnSpc>
              <a:buFont typeface="Wingdings"/>
              <a:buChar char="Ø"/>
              <a:defRPr/>
            </a:pPr>
            <a:r>
              <a:rPr lang="ko-KR" altLang="en-US" sz="1600" b="1">
                <a:latin typeface="+mn-ea"/>
              </a:rPr>
              <a:t>도시가스사업법 제</a:t>
            </a:r>
            <a:r>
              <a:rPr lang="en-US" altLang="ko-KR" sz="1600" b="1">
                <a:latin typeface="+mn-ea"/>
              </a:rPr>
              <a:t>30</a:t>
            </a:r>
            <a:r>
              <a:rPr lang="ko-KR" altLang="en-US" sz="1600" b="1">
                <a:latin typeface="+mn-ea"/>
              </a:rPr>
              <a:t>조의</a:t>
            </a:r>
            <a:r>
              <a:rPr lang="en-US" altLang="ko-KR" sz="1600" b="1">
                <a:latin typeface="+mn-ea"/>
              </a:rPr>
              <a:t>3 </a:t>
            </a:r>
            <a:r>
              <a:rPr lang="en-US" altLang="ko-KR" sz="1600" b="1">
                <a:solidFill>
                  <a:srgbClr val="0000ff"/>
                </a:solidFill>
                <a:latin typeface="+mn-ea"/>
              </a:rPr>
              <a:t>[</a:t>
            </a:r>
            <a:r>
              <a:rPr lang="ko-KR" altLang="en-US" sz="1600" b="1">
                <a:solidFill>
                  <a:srgbClr val="0000ff"/>
                </a:solidFill>
                <a:latin typeface="+mn-ea"/>
              </a:rPr>
              <a:t>도시가스배관 매설상황 확인</a:t>
            </a:r>
            <a:r>
              <a:rPr lang="en-US" altLang="ko-KR" sz="1600" b="1">
                <a:solidFill>
                  <a:srgbClr val="0000ff"/>
                </a:solidFill>
                <a:latin typeface="+mn-ea"/>
              </a:rPr>
              <a:t>]</a:t>
            </a:r>
            <a:endParaRPr lang="en-US" altLang="ko-KR" sz="1600" b="1">
              <a:solidFill>
                <a:srgbClr val="0000ff"/>
              </a:solidFill>
              <a:latin typeface="+mn-ea"/>
            </a:endParaRPr>
          </a:p>
          <a:p>
            <a:pPr marL="285750" lvl="0" indent="-285750" defTabSz="914239">
              <a:lnSpc>
                <a:spcPct val="150000"/>
              </a:lnSpc>
              <a:buFont typeface="Wingdings"/>
              <a:buChar char="Ø"/>
              <a:defRPr/>
            </a:pPr>
            <a:r>
              <a:rPr lang="ko-KR" altLang="en-US" sz="1600" b="1" spc="-150">
                <a:latin typeface="+mn-ea"/>
              </a:rPr>
              <a:t>고압가스안전관리법 제</a:t>
            </a:r>
            <a:r>
              <a:rPr lang="en-US" altLang="ko-KR" sz="1600" b="1" spc="-150">
                <a:latin typeface="+mn-ea"/>
              </a:rPr>
              <a:t>23</a:t>
            </a:r>
            <a:r>
              <a:rPr lang="ko-KR" altLang="en-US" sz="1600" b="1">
                <a:latin typeface="+mn-ea"/>
              </a:rPr>
              <a:t>조의</a:t>
            </a:r>
            <a:r>
              <a:rPr lang="en-US" altLang="ko-KR" sz="1600" b="1">
                <a:latin typeface="+mn-ea"/>
              </a:rPr>
              <a:t>3 </a:t>
            </a:r>
            <a:r>
              <a:rPr lang="en-US" altLang="ko-KR" sz="1600" b="1">
                <a:solidFill>
                  <a:srgbClr val="0000ff"/>
                </a:solidFill>
                <a:latin typeface="+mn-ea"/>
              </a:rPr>
              <a:t>[</a:t>
            </a:r>
            <a:r>
              <a:rPr lang="ko-KR" altLang="en-US" sz="1600" b="1">
                <a:solidFill>
                  <a:srgbClr val="0000ff"/>
                </a:solidFill>
                <a:latin typeface="+mn-ea"/>
              </a:rPr>
              <a:t>고압가스배관 매설상황 확인</a:t>
            </a:r>
            <a:r>
              <a:rPr lang="en-US" altLang="ko-KR" sz="1600" b="1">
                <a:solidFill>
                  <a:srgbClr val="0000ff"/>
                </a:solidFill>
                <a:latin typeface="+mn-ea"/>
              </a:rPr>
              <a:t>]</a:t>
            </a:r>
            <a:endParaRPr lang="en-US" altLang="ko-KR" sz="1600" b="1">
              <a:solidFill>
                <a:srgbClr val="0000ff"/>
              </a:solidFill>
              <a:latin typeface="+mn-ea"/>
            </a:endParaRPr>
          </a:p>
          <a:p>
            <a:pPr marL="285750" lvl="0" indent="-285750" defTabSz="914239">
              <a:lnSpc>
                <a:spcPct val="150000"/>
              </a:lnSpc>
              <a:buFont typeface="Wingdings"/>
              <a:buChar char="Ø"/>
              <a:defRPr/>
            </a:pPr>
            <a:r>
              <a:rPr lang="ko-KR" altLang="en-US" sz="1600" b="1">
                <a:latin typeface="+mn-ea"/>
              </a:rPr>
              <a:t>액화석유가스안전관리및사업법 제</a:t>
            </a:r>
            <a:r>
              <a:rPr lang="en-US" altLang="ko-KR" sz="1600" b="1">
                <a:latin typeface="+mn-ea"/>
              </a:rPr>
              <a:t>49</a:t>
            </a:r>
            <a:r>
              <a:rPr lang="ko-KR" altLang="en-US" sz="1600" b="1">
                <a:latin typeface="+mn-ea"/>
              </a:rPr>
              <a:t>조의</a:t>
            </a:r>
            <a:r>
              <a:rPr lang="en-US" altLang="ko-KR" sz="1600" b="1">
                <a:latin typeface="+mn-ea"/>
              </a:rPr>
              <a:t>3 </a:t>
            </a:r>
            <a:r>
              <a:rPr lang="en-US" altLang="ko-KR" sz="1600" b="1">
                <a:solidFill>
                  <a:srgbClr val="0000ff"/>
                </a:solidFill>
                <a:latin typeface="+mn-ea"/>
              </a:rPr>
              <a:t>[</a:t>
            </a:r>
            <a:r>
              <a:rPr lang="ko-KR" altLang="en-US" sz="1600" b="1">
                <a:solidFill>
                  <a:srgbClr val="0000ff"/>
                </a:solidFill>
                <a:latin typeface="+mn-ea"/>
              </a:rPr>
              <a:t>액화석유가스배관 매설상황 확인</a:t>
            </a:r>
            <a:r>
              <a:rPr lang="en-US" altLang="ko-KR" sz="1600" b="1">
                <a:solidFill>
                  <a:srgbClr val="0000ff"/>
                </a:solidFill>
                <a:latin typeface="+mn-ea"/>
              </a:rPr>
              <a:t>]</a:t>
            </a:r>
            <a:endParaRPr lang="en-US" altLang="ko-KR" sz="1600" b="1">
              <a:solidFill>
                <a:srgbClr val="0000ff"/>
              </a:solidFill>
              <a:latin typeface="+mn-ea"/>
            </a:endParaRPr>
          </a:p>
          <a:p>
            <a:pPr lvl="0" defTabSz="914239">
              <a:lnSpc>
                <a:spcPct val="150000"/>
              </a:lnSpc>
              <a:defRPr/>
            </a:pPr>
            <a:endParaRPr lang="en-US" altLang="ko-KR" sz="400" b="1">
              <a:solidFill>
                <a:srgbClr val="0000ff"/>
              </a:solidFill>
              <a:latin typeface="+mn-ea"/>
            </a:endParaRPr>
          </a:p>
          <a:p>
            <a:pPr lvl="0" defTabSz="914239">
              <a:defRPr/>
            </a:pPr>
            <a:r>
              <a:rPr lang="en-US" altLang="ko-KR" sz="1600" b="1">
                <a:solidFill>
                  <a:srgbClr val="c00000"/>
                </a:solidFill>
                <a:latin typeface="+mn-ea"/>
              </a:rPr>
              <a:t> </a:t>
            </a:r>
            <a:r>
              <a:rPr lang="en-US" altLang="ko-KR" sz="1400" b="1">
                <a:solidFill>
                  <a:srgbClr val="ff0000"/>
                </a:solidFill>
                <a:latin typeface="+mn-ea"/>
              </a:rPr>
              <a:t>☞ </a:t>
            </a:r>
            <a:r>
              <a:rPr lang="ko-KR" altLang="en-US" sz="1400" b="1">
                <a:solidFill>
                  <a:srgbClr val="ff0000"/>
                </a:solidFill>
                <a:latin typeface="+mn-ea"/>
              </a:rPr>
              <a:t>위반시 벌칙 </a:t>
            </a:r>
            <a:r>
              <a:rPr lang="en-US" altLang="ko-KR" sz="1400" b="1">
                <a:solidFill>
                  <a:srgbClr val="ff0000"/>
                </a:solidFill>
                <a:latin typeface="+mn-ea"/>
              </a:rPr>
              <a:t>: </a:t>
            </a:r>
            <a:r>
              <a:rPr lang="ko-KR" altLang="en-US" sz="1400" b="1">
                <a:solidFill>
                  <a:srgbClr val="ff0000"/>
                </a:solidFill>
                <a:latin typeface="+mn-ea"/>
              </a:rPr>
              <a:t>굴착공사 계획을 신고를 하지 아니하고 굴착공사를 하면 </a:t>
            </a:r>
            <a:r>
              <a:rPr lang="en-US" altLang="ko-KR" sz="1400" b="1">
                <a:solidFill>
                  <a:srgbClr val="ff0000"/>
                </a:solidFill>
                <a:latin typeface="+mn-ea"/>
              </a:rPr>
              <a:t>2</a:t>
            </a:r>
            <a:r>
              <a:rPr lang="ko-KR" altLang="en-US" sz="1400" b="1">
                <a:solidFill>
                  <a:srgbClr val="ff0000"/>
                </a:solidFill>
                <a:latin typeface="+mn-ea"/>
              </a:rPr>
              <a:t>년이하의 징역 또는   </a:t>
            </a:r>
            <a:endParaRPr lang="ko-KR" altLang="en-US" sz="1400" b="1">
              <a:solidFill>
                <a:srgbClr val="ff0000"/>
              </a:solidFill>
              <a:latin typeface="+mn-ea"/>
            </a:endParaRPr>
          </a:p>
          <a:p>
            <a:pPr lvl="0" defTabSz="914239">
              <a:defRPr/>
            </a:pPr>
            <a:r>
              <a:rPr lang="en-US" altLang="ko-KR" sz="1400" b="1">
                <a:solidFill>
                  <a:srgbClr val="ff0000"/>
                </a:solidFill>
                <a:latin typeface="+mn-ea"/>
              </a:rPr>
              <a:t>              </a:t>
            </a:r>
            <a:r>
              <a:rPr lang="en-US" altLang="ko-KR" sz="1400" b="1" spc="300">
                <a:solidFill>
                  <a:srgbClr val="ff0000"/>
                </a:solidFill>
                <a:latin typeface="+mn-ea"/>
              </a:rPr>
              <a:t> </a:t>
            </a:r>
            <a:r>
              <a:rPr lang="en-US" altLang="ko-KR" sz="1400" b="1">
                <a:solidFill>
                  <a:srgbClr val="ff0000"/>
                </a:solidFill>
                <a:latin typeface="+mn-ea"/>
              </a:rPr>
              <a:t>        2</a:t>
            </a:r>
            <a:r>
              <a:rPr lang="ko-KR" altLang="en-US" sz="1400" b="1">
                <a:solidFill>
                  <a:srgbClr val="ff0000"/>
                </a:solidFill>
                <a:latin typeface="+mn-ea"/>
              </a:rPr>
              <a:t>천만원 이하의 벌금에 처해질 수 있습니다</a:t>
            </a:r>
            <a:r>
              <a:rPr lang="en-US" altLang="ko-KR" sz="1400" b="1">
                <a:solidFill>
                  <a:srgbClr val="ff0000"/>
                </a:solidFill>
                <a:latin typeface="+mn-ea"/>
              </a:rPr>
              <a:t>.</a:t>
            </a:r>
            <a:r>
              <a:rPr lang="ko-KR" altLang="en-US" sz="1400" b="1">
                <a:solidFill>
                  <a:srgbClr val="c00000"/>
                </a:solidFill>
                <a:latin typeface="+mn-ea"/>
              </a:rPr>
              <a:t> </a:t>
            </a:r>
            <a:endParaRPr lang="ko-KR" altLang="en-US" sz="1400" b="1">
              <a:solidFill>
                <a:srgbClr val="c00000"/>
              </a:solidFill>
              <a:latin typeface="+mn-ea"/>
            </a:endParaRPr>
          </a:p>
        </p:txBody>
      </p:sp>
      <p:sp>
        <p:nvSpPr>
          <p:cNvPr id="16" name="AutoShape 35"/>
          <p:cNvSpPr>
            <a:spLocks noChangeArrowheads="1"/>
          </p:cNvSpPr>
          <p:nvPr/>
        </p:nvSpPr>
        <p:spPr>
          <a:xfrm>
            <a:off x="424870" y="917448"/>
            <a:ext cx="8136532" cy="927376"/>
          </a:xfrm>
          <a:prstGeom prst="roundRect">
            <a:avLst>
              <a:gd name="adj" fmla="val 4741"/>
            </a:avLst>
          </a:prstGeom>
          <a:solidFill>
            <a:schemeClr val="accent3">
              <a:lumMod val="20000"/>
              <a:lumOff val="80000"/>
            </a:schemeClr>
          </a:solidFill>
          <a:ln w="15875" algn="ctr">
            <a:solidFill>
              <a:srgbClr val="73511f"/>
            </a:solidFill>
            <a:round/>
          </a:ln>
        </p:spPr>
        <p:txBody>
          <a:bodyPr wrap="none" anchor="ctr"/>
          <a:lstStyle/>
          <a:p>
            <a:pPr marL="0" marR="0" lvl="0" indent="0" defTabSz="91440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endParaRPr kumimoji="0" lang="ko-KR" altLang="en-US" sz="2000" b="0" i="0" u="none" strike="noStrike" kern="0" cap="none" spc="0" normalizeH="0" baseline="0">
              <a:solidFill>
                <a:srgbClr val="ffffff"/>
              </a:solidFill>
              <a:effectLst/>
              <a:uLnTx/>
              <a:uFillTx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32677" y="1003606"/>
            <a:ext cx="8128725" cy="746358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>
              <a:defRPr b="1" spc="-150">
                <a:solidFill>
                  <a:schemeClr val="tx1">
                    <a:lumMod val="75000"/>
                    <a:lumOff val="25000"/>
                  </a:schemeClr>
                </a:solidFill>
                <a:latin typeface="고도 M"/>
                <a:ea typeface="고도 M"/>
              </a:defRPr>
            </a:lvl1pPr>
          </a:lstStyle>
          <a:p>
            <a:pPr lvl="0" algn="ctr" eaLnBrk="1" latinLnBrk="1" hangingPunct="1">
              <a:spcBef>
                <a:spcPts val="300"/>
              </a:spcBef>
              <a:spcAft>
                <a:spcPts val="0"/>
              </a:spcAft>
              <a:defRPr/>
            </a:pPr>
            <a:r>
              <a:rPr lang="ko-KR" altLang="en-US">
                <a:solidFill>
                  <a:schemeClr val="tx1"/>
                </a:solidFill>
                <a:latin typeface="+mj-ea"/>
                <a:ea typeface="+mj-ea"/>
              </a:rPr>
              <a:t>가스관계법에 따라 </a:t>
            </a:r>
            <a:r>
              <a:rPr lang="ko-KR" altLang="en-US" sz="2000">
                <a:solidFill>
                  <a:srgbClr val="0000ff"/>
                </a:solidFill>
                <a:latin typeface="+mj-ea"/>
                <a:ea typeface="+mj-ea"/>
              </a:rPr>
              <a:t>굴착공사자</a:t>
            </a:r>
            <a:r>
              <a:rPr lang="ko-KR" altLang="en-US">
                <a:solidFill>
                  <a:schemeClr val="tx1"/>
                </a:solidFill>
                <a:latin typeface="+mj-ea"/>
                <a:ea typeface="+mj-ea"/>
              </a:rPr>
              <a:t>는 </a:t>
            </a:r>
            <a:r>
              <a:rPr lang="ko-KR" altLang="en-US">
                <a:solidFill>
                  <a:srgbClr val="ff0000"/>
                </a:solidFill>
                <a:latin typeface="+mj-ea"/>
                <a:ea typeface="+mj-ea"/>
              </a:rPr>
              <a:t>굴착공사 개시 전</a:t>
            </a:r>
            <a:r>
              <a:rPr lang="ko-KR" altLang="en-US" sz="1600">
                <a:solidFill>
                  <a:srgbClr val="ff0000"/>
                </a:solidFill>
                <a:latin typeface="+mj-ea"/>
                <a:ea typeface="+mj-ea"/>
              </a:rPr>
              <a:t> </a:t>
            </a:r>
            <a:endParaRPr lang="ko-KR" altLang="en-US" sz="1600">
              <a:solidFill>
                <a:srgbClr val="ff0000"/>
              </a:solidFill>
              <a:latin typeface="+mj-ea"/>
              <a:ea typeface="+mj-ea"/>
            </a:endParaRPr>
          </a:p>
          <a:p>
            <a:pPr lvl="0" algn="ctr" eaLnBrk="1" latinLnBrk="1" hangingPunct="1">
              <a:spcBef>
                <a:spcPts val="300"/>
              </a:spcBef>
              <a:spcAft>
                <a:spcPts val="0"/>
              </a:spcAft>
              <a:defRPr/>
            </a:pPr>
            <a:r>
              <a:rPr lang="ko-KR" altLang="en-US" sz="2000">
                <a:solidFill>
                  <a:srgbClr val="0000ff"/>
                </a:solidFill>
                <a:latin typeface="+mj-ea"/>
                <a:ea typeface="+mj-ea"/>
              </a:rPr>
              <a:t>굴착공사</a:t>
            </a:r>
            <a:r>
              <a:rPr lang="ko-KR" altLang="en-US">
                <a:solidFill>
                  <a:srgbClr val="ff0000"/>
                </a:solidFill>
                <a:latin typeface="+mj-ea"/>
                <a:ea typeface="+mj-ea"/>
              </a:rPr>
              <a:t> </a:t>
            </a:r>
            <a:r>
              <a:rPr lang="ko-KR" altLang="en-US" sz="2000">
                <a:solidFill>
                  <a:srgbClr val="0000ff"/>
                </a:solidFill>
                <a:latin typeface="+mj-ea"/>
                <a:ea typeface="+mj-ea"/>
              </a:rPr>
              <a:t>계획</a:t>
            </a:r>
            <a:r>
              <a:rPr lang="ko-KR" altLang="en-US">
                <a:solidFill>
                  <a:schemeClr val="tx1"/>
                </a:solidFill>
                <a:latin typeface="+mj-ea"/>
                <a:ea typeface="+mj-ea"/>
              </a:rPr>
              <a:t>을</a:t>
            </a:r>
            <a:r>
              <a:rPr lang="ko-KR" altLang="en-US">
                <a:solidFill>
                  <a:srgbClr val="ff0000"/>
                </a:solidFill>
                <a:latin typeface="+mj-ea"/>
                <a:ea typeface="+mj-ea"/>
              </a:rPr>
              <a:t> </a:t>
            </a:r>
            <a:r>
              <a:rPr lang="ko-KR" altLang="en-US">
                <a:solidFill>
                  <a:schemeClr val="tx1"/>
                </a:solidFill>
                <a:latin typeface="+mj-ea"/>
                <a:ea typeface="+mj-ea"/>
              </a:rPr>
              <a:t> </a:t>
            </a:r>
            <a:r>
              <a:rPr lang="ko-KR" altLang="en-US" sz="2000">
                <a:solidFill>
                  <a:srgbClr val="0000ff"/>
                </a:solidFill>
                <a:latin typeface="+mj-ea"/>
                <a:ea typeface="+mj-ea"/>
              </a:rPr>
              <a:t>굴착공사정보지원센터</a:t>
            </a:r>
            <a:r>
              <a:rPr lang="ko-KR" altLang="en-US">
                <a:solidFill>
                  <a:schemeClr val="tx1"/>
                </a:solidFill>
                <a:latin typeface="+mj-ea"/>
                <a:ea typeface="+mj-ea"/>
              </a:rPr>
              <a:t>에</a:t>
            </a:r>
            <a:r>
              <a:rPr lang="ko-KR" altLang="en-US" sz="2000">
                <a:solidFill>
                  <a:schemeClr val="tx1"/>
                </a:solidFill>
                <a:latin typeface="+mj-ea"/>
                <a:ea typeface="+mj-ea"/>
              </a:rPr>
              <a:t> </a:t>
            </a:r>
            <a:r>
              <a:rPr lang="ko-KR" altLang="en-US">
                <a:solidFill>
                  <a:srgbClr val="ff0000"/>
                </a:solidFill>
                <a:latin typeface="+mj-ea"/>
                <a:ea typeface="+mj-ea"/>
              </a:rPr>
              <a:t>반드시</a:t>
            </a:r>
            <a:r>
              <a:rPr lang="ko-KR" altLang="en-US">
                <a:solidFill>
                  <a:srgbClr val="0000ff"/>
                </a:solidFill>
                <a:latin typeface="+mj-ea"/>
                <a:ea typeface="+mj-ea"/>
              </a:rPr>
              <a:t> </a:t>
            </a:r>
            <a:r>
              <a:rPr lang="ko-KR" altLang="en-US" sz="2000">
                <a:solidFill>
                  <a:srgbClr val="0000ff"/>
                </a:solidFill>
                <a:latin typeface="+mj-ea"/>
                <a:ea typeface="+mj-ea"/>
              </a:rPr>
              <a:t>신고</a:t>
            </a:r>
            <a:r>
              <a:rPr lang="ko-KR" altLang="en-US">
                <a:solidFill>
                  <a:schemeClr val="tx1"/>
                </a:solidFill>
                <a:latin typeface="+mj-ea"/>
                <a:ea typeface="+mj-ea"/>
              </a:rPr>
              <a:t>해야 합니다</a:t>
            </a:r>
            <a:endParaRPr lang="en-US" altLang="ko-KR">
              <a:solidFill>
                <a:schemeClr val="tx1"/>
              </a:solidFill>
              <a:latin typeface="+mj-ea"/>
              <a:ea typeface="+mj-ea"/>
            </a:endParaRPr>
          </a:p>
        </p:txBody>
      </p:sp>
      <p:pic>
        <p:nvPicPr>
          <p:cNvPr id="23" name="그림 2"/>
          <p:cNvPicPr>
            <a:picLocks noChangeAspect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7524328" y="260648"/>
            <a:ext cx="1512168" cy="28803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24328" y="260648"/>
            <a:ext cx="1512168" cy="2880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모서리가 둥근 직사각형 8"/>
          <p:cNvSpPr/>
          <p:nvPr/>
        </p:nvSpPr>
        <p:spPr>
          <a:xfrm>
            <a:off x="395536" y="3920102"/>
            <a:ext cx="8280920" cy="2173194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>
            <a:innerShdw blurRad="152400" dir="13500000">
              <a:schemeClr val="bg1">
                <a:lumMod val="65000"/>
                <a:alpha val="31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39"/>
            <a:endParaRPr lang="ko-KR" altLang="en-US" sz="130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20" name="오각형 19"/>
          <p:cNvSpPr/>
          <p:nvPr/>
        </p:nvSpPr>
        <p:spPr>
          <a:xfrm>
            <a:off x="395536" y="3789040"/>
            <a:ext cx="3456384" cy="354095"/>
          </a:xfrm>
          <a:prstGeom prst="homePlate">
            <a:avLst>
              <a:gd name="adj" fmla="val 36772"/>
            </a:avLst>
          </a:prstGeom>
          <a:solidFill>
            <a:srgbClr val="385092"/>
          </a:solidFill>
          <a:ln>
            <a:noFill/>
          </a:ln>
          <a:effectLst>
            <a:outerShdw blurRad="38100" dist="127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914239"/>
            <a:r>
              <a:rPr lang="ko-KR" altLang="en-US">
                <a:solidFill>
                  <a:prstClr val="white"/>
                </a:solidFill>
                <a:latin typeface="+mn-ea"/>
              </a:rPr>
              <a:t> 굴착공사 계획 신고 처리절차</a:t>
            </a:r>
            <a:endParaRPr lang="ko-KR" altLang="en-US" dirty="0">
              <a:solidFill>
                <a:prstClr val="white"/>
              </a:solidFill>
              <a:latin typeface="+mn-ea"/>
            </a:endParaRPr>
          </a:p>
        </p:txBody>
      </p:sp>
      <p:grpSp>
        <p:nvGrpSpPr>
          <p:cNvPr id="10" name="그룹 9"/>
          <p:cNvGrpSpPr/>
          <p:nvPr/>
        </p:nvGrpSpPr>
        <p:grpSpPr>
          <a:xfrm>
            <a:off x="467544" y="4233729"/>
            <a:ext cx="8027392" cy="1643542"/>
            <a:chOff x="467544" y="1205753"/>
            <a:chExt cx="8027392" cy="1452736"/>
          </a:xfrm>
        </p:grpSpPr>
        <p:pic>
          <p:nvPicPr>
            <p:cNvPr id="3" name="그림 2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67544" y="1205753"/>
              <a:ext cx="1296144" cy="1447484"/>
            </a:xfrm>
            <a:prstGeom prst="rect">
              <a:avLst/>
            </a:prstGeom>
          </p:spPr>
        </p:pic>
        <p:pic>
          <p:nvPicPr>
            <p:cNvPr id="4" name="그림 3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011590" y="1260946"/>
              <a:ext cx="1192258" cy="1392290"/>
            </a:xfrm>
            <a:prstGeom prst="rect">
              <a:avLst/>
            </a:prstGeom>
          </p:spPr>
        </p:pic>
        <p:pic>
          <p:nvPicPr>
            <p:cNvPr id="5" name="그림 4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3316361" y="1253569"/>
              <a:ext cx="2597914" cy="1399667"/>
            </a:xfrm>
            <a:prstGeom prst="rect">
              <a:avLst/>
            </a:prstGeom>
          </p:spPr>
        </p:pic>
        <p:pic>
          <p:nvPicPr>
            <p:cNvPr id="6" name="그림 5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6094707" y="1260946"/>
              <a:ext cx="1063269" cy="1392290"/>
            </a:xfrm>
            <a:prstGeom prst="rect">
              <a:avLst/>
            </a:prstGeom>
          </p:spPr>
        </p:pic>
        <p:pic>
          <p:nvPicPr>
            <p:cNvPr id="7" name="그림 6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7410000" y="1253569"/>
              <a:ext cx="1084936" cy="1404920"/>
            </a:xfrm>
            <a:prstGeom prst="rect">
              <a:avLst/>
            </a:prstGeom>
          </p:spPr>
        </p:pic>
        <p:pic>
          <p:nvPicPr>
            <p:cNvPr id="8" name="그림 7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1763688" y="1853824"/>
              <a:ext cx="233092" cy="271535"/>
            </a:xfrm>
            <a:prstGeom prst="rect">
              <a:avLst/>
            </a:prstGeom>
          </p:spPr>
        </p:pic>
        <p:pic>
          <p:nvPicPr>
            <p:cNvPr id="31" name="그림 30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3151188" y="1865222"/>
              <a:ext cx="233092" cy="271535"/>
            </a:xfrm>
            <a:prstGeom prst="rect">
              <a:avLst/>
            </a:prstGeom>
          </p:spPr>
        </p:pic>
        <p:pic>
          <p:nvPicPr>
            <p:cNvPr id="33" name="그림 32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5861615" y="1840726"/>
              <a:ext cx="233092" cy="271535"/>
            </a:xfrm>
            <a:prstGeom prst="rect">
              <a:avLst/>
            </a:prstGeom>
          </p:spPr>
        </p:pic>
        <p:pic>
          <p:nvPicPr>
            <p:cNvPr id="34" name="그림 33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7159472" y="1811343"/>
              <a:ext cx="233092" cy="271535"/>
            </a:xfrm>
            <a:prstGeom prst="rect">
              <a:avLst/>
            </a:prstGeom>
          </p:spPr>
        </p:pic>
      </p:grpSp>
      <p:sp>
        <p:nvSpPr>
          <p:cNvPr id="35" name="모서리가 둥근 직사각형 8"/>
          <p:cNvSpPr/>
          <p:nvPr/>
        </p:nvSpPr>
        <p:spPr>
          <a:xfrm>
            <a:off x="398640" y="1322377"/>
            <a:ext cx="8277816" cy="2137653"/>
          </a:xfrm>
          <a:prstGeom prst="roundRect">
            <a:avLst>
              <a:gd name="adj" fmla="val 0"/>
            </a:avLst>
          </a:prstGeom>
          <a:solidFill>
            <a:schemeClr val="accent1">
              <a:lumMod val="20000"/>
              <a:lumOff val="80000"/>
            </a:schemeClr>
          </a:solidFill>
          <a:ln w="6350">
            <a:solidFill>
              <a:schemeClr val="bg1">
                <a:lumMod val="65000"/>
              </a:schemeClr>
            </a:solidFill>
          </a:ln>
          <a:effectLst>
            <a:innerShdw blurRad="152400" dir="13500000">
              <a:schemeClr val="bg1">
                <a:lumMod val="65000"/>
                <a:alpha val="31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39"/>
            <a:endParaRPr lang="ko-KR" altLang="en-US" sz="130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36" name="오각형 35"/>
          <p:cNvSpPr/>
          <p:nvPr/>
        </p:nvSpPr>
        <p:spPr>
          <a:xfrm>
            <a:off x="395536" y="1124744"/>
            <a:ext cx="3672408" cy="354099"/>
          </a:xfrm>
          <a:prstGeom prst="homePlate">
            <a:avLst>
              <a:gd name="adj" fmla="val 36772"/>
            </a:avLst>
          </a:prstGeom>
          <a:solidFill>
            <a:srgbClr val="385092"/>
          </a:solidFill>
          <a:ln>
            <a:noFill/>
          </a:ln>
          <a:effectLst>
            <a:outerShdw blurRad="38100" dist="127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914239"/>
            <a:r>
              <a:rPr lang="ko-KR" altLang="en-US" dirty="0">
                <a:solidFill>
                  <a:prstClr val="white"/>
                </a:solidFill>
                <a:latin typeface="+mn-ea"/>
              </a:rPr>
              <a:t> 신고내용</a:t>
            </a:r>
            <a:r>
              <a:rPr lang="en-US" altLang="ko-KR" dirty="0">
                <a:solidFill>
                  <a:prstClr val="white"/>
                </a:solidFill>
                <a:latin typeface="+mn-ea"/>
              </a:rPr>
              <a:t>,</a:t>
            </a:r>
            <a:r>
              <a:rPr lang="ko-KR" altLang="en-US" dirty="0">
                <a:solidFill>
                  <a:prstClr val="white"/>
                </a:solidFill>
                <a:latin typeface="+mn-ea"/>
              </a:rPr>
              <a:t> 신고기한 및 </a:t>
            </a:r>
            <a:r>
              <a:rPr lang="ko-KR" altLang="en-US" dirty="0" err="1">
                <a:solidFill>
                  <a:prstClr val="white"/>
                </a:solidFill>
                <a:latin typeface="+mn-ea"/>
              </a:rPr>
              <a:t>신고방법</a:t>
            </a:r>
            <a:endParaRPr lang="ko-KR" altLang="en-US" dirty="0">
              <a:solidFill>
                <a:prstClr val="white"/>
              </a:solidFill>
              <a:latin typeface="+mn-ea"/>
            </a:endParaRPr>
          </a:p>
        </p:txBody>
      </p:sp>
      <p:sp>
        <p:nvSpPr>
          <p:cNvPr id="37" name="직사각형 36"/>
          <p:cNvSpPr/>
          <p:nvPr/>
        </p:nvSpPr>
        <p:spPr>
          <a:xfrm>
            <a:off x="496048" y="1477060"/>
            <a:ext cx="8065231" cy="18312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ko-KR" altLang="en-US" sz="1600" b="1" spc="-150" dirty="0">
                <a:solidFill>
                  <a:srgbClr val="0000FF"/>
                </a:solidFill>
                <a:latin typeface="+mn-ea"/>
              </a:rPr>
              <a:t>신고내용 </a:t>
            </a:r>
            <a:r>
              <a:rPr lang="en-US" altLang="ko-KR" sz="1600" b="1" spc="-150" dirty="0">
                <a:solidFill>
                  <a:srgbClr val="0000FF"/>
                </a:solidFill>
                <a:latin typeface="+mn-ea"/>
              </a:rPr>
              <a:t>: </a:t>
            </a:r>
            <a:r>
              <a:rPr lang="ko-KR" altLang="en-US" sz="1600" spc="-150" dirty="0">
                <a:solidFill>
                  <a:srgbClr val="000000"/>
                </a:solidFill>
                <a:latin typeface="+mn-ea"/>
              </a:rPr>
              <a:t>굴착공사 </a:t>
            </a:r>
            <a:r>
              <a:rPr lang="ko-KR" altLang="en-US" sz="1600" spc="-150" dirty="0" err="1">
                <a:solidFill>
                  <a:srgbClr val="000000"/>
                </a:solidFill>
                <a:latin typeface="+mn-ea"/>
              </a:rPr>
              <a:t>발주자명</a:t>
            </a:r>
            <a:r>
              <a:rPr lang="en-US" altLang="ko-KR" sz="1600" spc="-150" dirty="0">
                <a:solidFill>
                  <a:srgbClr val="000000"/>
                </a:solidFill>
                <a:latin typeface="+mn-ea"/>
              </a:rPr>
              <a:t>, </a:t>
            </a:r>
            <a:r>
              <a:rPr lang="ko-KR" altLang="en-US" sz="1600" spc="-150" dirty="0">
                <a:solidFill>
                  <a:srgbClr val="000000"/>
                </a:solidFill>
                <a:latin typeface="+mn-ea"/>
              </a:rPr>
              <a:t>굴착공사 회사명 및</a:t>
            </a:r>
            <a:r>
              <a:rPr lang="en-US" altLang="ko-KR" sz="1600" spc="-150" dirty="0">
                <a:solidFill>
                  <a:srgbClr val="000000"/>
                </a:solidFill>
                <a:latin typeface="+mn-ea"/>
              </a:rPr>
              <a:t> </a:t>
            </a:r>
            <a:r>
              <a:rPr lang="ko-KR" altLang="en-US" sz="1600" spc="-150" dirty="0">
                <a:solidFill>
                  <a:srgbClr val="000000"/>
                </a:solidFill>
                <a:latin typeface="+mn-ea"/>
              </a:rPr>
              <a:t>공사 담당자 인적사항</a:t>
            </a:r>
            <a:r>
              <a:rPr lang="en-US" altLang="ko-KR" sz="1600" spc="-150" dirty="0">
                <a:solidFill>
                  <a:srgbClr val="000000"/>
                </a:solidFill>
                <a:latin typeface="+mn-ea"/>
              </a:rPr>
              <a:t>, </a:t>
            </a:r>
            <a:r>
              <a:rPr lang="ko-KR" altLang="en-US" sz="1600" spc="-150" dirty="0">
                <a:solidFill>
                  <a:srgbClr val="000000"/>
                </a:solidFill>
                <a:latin typeface="+mn-ea"/>
              </a:rPr>
              <a:t>굴착공사 종류</a:t>
            </a:r>
            <a:r>
              <a:rPr lang="en-US" altLang="ko-KR" sz="1600" spc="-150" dirty="0">
                <a:solidFill>
                  <a:srgbClr val="000000"/>
                </a:solidFill>
                <a:latin typeface="+mn-ea"/>
              </a:rPr>
              <a:t>·</a:t>
            </a:r>
            <a:r>
              <a:rPr lang="ko-KR" altLang="en-US" sz="1600" spc="-150" dirty="0">
                <a:solidFill>
                  <a:srgbClr val="000000"/>
                </a:solidFill>
                <a:latin typeface="+mn-ea"/>
              </a:rPr>
              <a:t>위치     </a:t>
            </a:r>
            <a:endParaRPr lang="en-US" altLang="ko-KR" sz="1600" spc="-150" dirty="0">
              <a:solidFill>
                <a:srgbClr val="000000"/>
              </a:solidFill>
              <a:latin typeface="+mn-ea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ko-KR" sz="1600" spc="-150" dirty="0">
                <a:solidFill>
                  <a:srgbClr val="000000"/>
                </a:solidFill>
                <a:latin typeface="+mn-ea"/>
              </a:rPr>
              <a:t>                      </a:t>
            </a:r>
            <a:r>
              <a:rPr lang="ko-KR" altLang="en-US" sz="1600" spc="-150" dirty="0">
                <a:solidFill>
                  <a:srgbClr val="000000"/>
                </a:solidFill>
                <a:latin typeface="+mn-ea"/>
              </a:rPr>
              <a:t>및 공사 </a:t>
            </a:r>
            <a:r>
              <a:rPr lang="ko-KR" altLang="en-US" sz="1600" spc="-150" dirty="0" err="1">
                <a:solidFill>
                  <a:srgbClr val="000000"/>
                </a:solidFill>
                <a:latin typeface="+mn-ea"/>
              </a:rPr>
              <a:t>예정일자</a:t>
            </a:r>
            <a:r>
              <a:rPr lang="en-US" altLang="ko-KR" sz="1600" spc="-150" dirty="0">
                <a:solidFill>
                  <a:srgbClr val="000000"/>
                </a:solidFill>
                <a:latin typeface="+mn-ea"/>
              </a:rPr>
              <a:t>, </a:t>
            </a:r>
            <a:r>
              <a:rPr lang="ko-KR" altLang="en-US" sz="1600" spc="-150" dirty="0"/>
              <a:t>사용자 부지 내 </a:t>
            </a:r>
            <a:r>
              <a:rPr lang="ko-KR" altLang="en-US" sz="1600" spc="-150" dirty="0" err="1"/>
              <a:t>굴착공사시</a:t>
            </a:r>
            <a:r>
              <a:rPr lang="ko-KR" altLang="en-US" sz="1600" spc="-150" dirty="0"/>
              <a:t> </a:t>
            </a:r>
            <a:r>
              <a:rPr lang="ko-KR" altLang="en-US" sz="1600" spc="-150" dirty="0" err="1"/>
              <a:t>가스사용자</a:t>
            </a:r>
            <a:r>
              <a:rPr lang="ko-KR" altLang="en-US" sz="1600" spc="-150" dirty="0"/>
              <a:t> 인적사항 및 </a:t>
            </a:r>
            <a:r>
              <a:rPr lang="ko-KR" altLang="en-US" sz="1600" spc="-150" dirty="0" err="1"/>
              <a:t>시설명</a:t>
            </a:r>
            <a:endParaRPr lang="en-US" altLang="ko-KR" sz="1600" spc="-150" dirty="0"/>
          </a:p>
          <a:p>
            <a:pPr>
              <a:spcBef>
                <a:spcPts val="300"/>
              </a:spcBef>
              <a:spcAft>
                <a:spcPts val="300"/>
              </a:spcAft>
              <a:defRPr/>
            </a:pPr>
            <a:endParaRPr lang="ko-KR" altLang="en-US" sz="400" spc="-150" dirty="0"/>
          </a:p>
          <a:p>
            <a:pPr marL="285750" indent="-285750" defTabSz="914239">
              <a:buFont typeface="Wingdings" panose="05000000000000000000" pitchFamily="2" charset="2"/>
              <a:buChar char="Ø"/>
            </a:pPr>
            <a:r>
              <a:rPr lang="ko-KR" altLang="en-US" sz="1600" b="1" spc="-150" dirty="0">
                <a:solidFill>
                  <a:srgbClr val="C00000"/>
                </a:solidFill>
                <a:latin typeface="+mn-ea"/>
              </a:rPr>
              <a:t>신고기한 </a:t>
            </a:r>
            <a:r>
              <a:rPr lang="en-US" altLang="ko-KR" sz="1600" b="1" spc="-150" dirty="0">
                <a:solidFill>
                  <a:srgbClr val="C00000"/>
                </a:solidFill>
                <a:latin typeface="+mn-ea"/>
              </a:rPr>
              <a:t>: </a:t>
            </a:r>
            <a:r>
              <a:rPr lang="ko-KR" altLang="en-US" sz="1600" dirty="0">
                <a:latin typeface="+mn-ea"/>
              </a:rPr>
              <a:t>공사 시행 </a:t>
            </a:r>
            <a:r>
              <a:rPr lang="en-US" altLang="ko-KR" sz="1600" dirty="0">
                <a:latin typeface="+mn-ea"/>
              </a:rPr>
              <a:t>24</a:t>
            </a:r>
            <a:r>
              <a:rPr lang="ko-KR" altLang="en-US" sz="1600" dirty="0">
                <a:latin typeface="+mn-ea"/>
              </a:rPr>
              <a:t>시간 전에 신고</a:t>
            </a:r>
            <a:r>
              <a:rPr lang="en-US" altLang="ko-KR" sz="1400" dirty="0">
                <a:latin typeface="+mn-ea"/>
              </a:rPr>
              <a:t>(</a:t>
            </a:r>
            <a:r>
              <a:rPr lang="ko-KR" altLang="en-US" sz="1400" dirty="0">
                <a:latin typeface="+mn-ea"/>
              </a:rPr>
              <a:t>단</a:t>
            </a:r>
            <a:r>
              <a:rPr lang="en-US" altLang="ko-KR" sz="1400" dirty="0">
                <a:latin typeface="+mn-ea"/>
              </a:rPr>
              <a:t>, </a:t>
            </a:r>
            <a:r>
              <a:rPr lang="ko-KR" altLang="en-US" sz="1400" dirty="0">
                <a:latin typeface="+mn-ea"/>
              </a:rPr>
              <a:t>주말</a:t>
            </a:r>
            <a:r>
              <a:rPr lang="en-US" altLang="ko-KR" sz="1400" dirty="0">
                <a:latin typeface="+mn-ea"/>
              </a:rPr>
              <a:t>·</a:t>
            </a:r>
            <a:r>
              <a:rPr lang="ko-KR" altLang="en-US" sz="1400" dirty="0">
                <a:latin typeface="+mn-ea"/>
              </a:rPr>
              <a:t>공휴일은 요청시간에서 미포함</a:t>
            </a:r>
            <a:r>
              <a:rPr lang="en-US" altLang="ko-KR" sz="1600" dirty="0">
                <a:latin typeface="+mn-ea"/>
              </a:rPr>
              <a:t>)</a:t>
            </a:r>
          </a:p>
          <a:p>
            <a:pPr defTabSz="914239"/>
            <a:endParaRPr lang="en-US" altLang="ko-KR" sz="400" b="1" dirty="0">
              <a:latin typeface="+mn-ea"/>
            </a:endParaRPr>
          </a:p>
          <a:p>
            <a:pPr defTabSz="914239"/>
            <a:r>
              <a:rPr lang="en-US" altLang="ko-KR" sz="1400" b="1" dirty="0">
                <a:solidFill>
                  <a:srgbClr val="FF0000"/>
                </a:solidFill>
                <a:latin typeface="+mn-ea"/>
              </a:rPr>
              <a:t> </a:t>
            </a:r>
            <a:r>
              <a:rPr lang="ko-KR" altLang="ko-KR" sz="1400" b="1" dirty="0">
                <a:solidFill>
                  <a:srgbClr val="0000FF"/>
                </a:solidFill>
                <a:latin typeface="+mn-ea"/>
              </a:rPr>
              <a:t>☞</a:t>
            </a:r>
            <a:r>
              <a:rPr lang="en-US" altLang="ko-KR" sz="1400" b="1" dirty="0">
                <a:solidFill>
                  <a:srgbClr val="0000FF"/>
                </a:solidFill>
                <a:latin typeface="+mn-ea"/>
              </a:rPr>
              <a:t> </a:t>
            </a:r>
            <a:r>
              <a:rPr lang="ko-KR" altLang="en-US" sz="1400" b="1" dirty="0">
                <a:solidFill>
                  <a:srgbClr val="0000FF"/>
                </a:solidFill>
                <a:latin typeface="+mn-ea"/>
              </a:rPr>
              <a:t>예</a:t>
            </a:r>
            <a:r>
              <a:rPr lang="en-US" altLang="ko-KR" sz="1400" b="1" dirty="0">
                <a:solidFill>
                  <a:srgbClr val="0000FF"/>
                </a:solidFill>
                <a:latin typeface="+mn-ea"/>
              </a:rPr>
              <a:t>) </a:t>
            </a:r>
            <a:r>
              <a:rPr lang="ko-KR" altLang="en-US" sz="1400" b="1" dirty="0">
                <a:solidFill>
                  <a:srgbClr val="0000FF"/>
                </a:solidFill>
                <a:latin typeface="+mn-ea"/>
              </a:rPr>
              <a:t>월요일 공사 건은 전주 금요일까지 신고</a:t>
            </a:r>
            <a:r>
              <a:rPr lang="en-US" altLang="ko-KR" sz="1400" b="1" dirty="0">
                <a:solidFill>
                  <a:srgbClr val="0000FF"/>
                </a:solidFill>
                <a:latin typeface="+mn-ea"/>
              </a:rPr>
              <a:t>, </a:t>
            </a:r>
            <a:r>
              <a:rPr lang="ko-KR" altLang="en-US" sz="1400" b="1" dirty="0">
                <a:solidFill>
                  <a:srgbClr val="0000FF"/>
                </a:solidFill>
                <a:latin typeface="+mn-ea"/>
              </a:rPr>
              <a:t>토</a:t>
            </a:r>
            <a:r>
              <a:rPr lang="en-US" altLang="ko-KR" sz="1400" b="1" dirty="0">
                <a:solidFill>
                  <a:srgbClr val="0000FF"/>
                </a:solidFill>
                <a:latin typeface="+mn-ea"/>
              </a:rPr>
              <a:t>·</a:t>
            </a:r>
            <a:r>
              <a:rPr lang="ko-KR" altLang="en-US" sz="1400" b="1" dirty="0">
                <a:solidFill>
                  <a:srgbClr val="0000FF"/>
                </a:solidFill>
                <a:latin typeface="+mn-ea"/>
              </a:rPr>
              <a:t>일요일 공사 건은 목요일까지 신고 </a:t>
            </a:r>
            <a:endParaRPr lang="en-US" altLang="ko-KR" sz="1400" b="1" dirty="0">
              <a:solidFill>
                <a:srgbClr val="0000FF"/>
              </a:solidFill>
              <a:latin typeface="+mn-ea"/>
            </a:endParaRPr>
          </a:p>
          <a:p>
            <a:pPr defTabSz="914239"/>
            <a:endParaRPr lang="en-US" altLang="ko-KR" sz="600" b="1" dirty="0">
              <a:solidFill>
                <a:srgbClr val="0000FF"/>
              </a:solidFill>
              <a:latin typeface="+mn-ea"/>
            </a:endParaRPr>
          </a:p>
          <a:p>
            <a:pPr marL="285750" indent="-285750" defTabSz="914239">
              <a:buFont typeface="Wingdings" panose="05000000000000000000" pitchFamily="2" charset="2"/>
              <a:buChar char="Ø"/>
            </a:pPr>
            <a:r>
              <a:rPr lang="ko-KR" altLang="en-US" sz="1600" b="1" spc="-150" dirty="0" err="1">
                <a:solidFill>
                  <a:schemeClr val="accent3">
                    <a:lumMod val="50000"/>
                  </a:schemeClr>
                </a:solidFill>
                <a:latin typeface="+mn-ea"/>
              </a:rPr>
              <a:t>신고방법</a:t>
            </a:r>
            <a:r>
              <a:rPr lang="ko-KR" altLang="en-US" sz="1600" b="1" spc="-150" dirty="0">
                <a:solidFill>
                  <a:schemeClr val="accent3">
                    <a:lumMod val="50000"/>
                  </a:schemeClr>
                </a:solidFill>
                <a:latin typeface="+mn-ea"/>
              </a:rPr>
              <a:t> </a:t>
            </a:r>
            <a:r>
              <a:rPr lang="en-US" altLang="ko-KR" sz="1600" b="1" spc="-150" dirty="0">
                <a:solidFill>
                  <a:schemeClr val="accent3">
                    <a:lumMod val="50000"/>
                  </a:schemeClr>
                </a:solidFill>
                <a:latin typeface="+mn-ea"/>
              </a:rPr>
              <a:t>: </a:t>
            </a:r>
            <a:r>
              <a:rPr lang="ko-KR" altLang="en-US" sz="1600" dirty="0">
                <a:latin typeface="+mn-ea"/>
              </a:rPr>
              <a:t>전화</a:t>
            </a:r>
            <a:r>
              <a:rPr lang="en-US" altLang="ko-KR" sz="1500" dirty="0">
                <a:latin typeface="+mn-ea"/>
              </a:rPr>
              <a:t>(</a:t>
            </a:r>
            <a:r>
              <a:rPr lang="ko-KR" altLang="en-US" sz="1500" dirty="0">
                <a:latin typeface="+mn-ea"/>
              </a:rPr>
              <a:t>콜센터 </a:t>
            </a:r>
            <a:r>
              <a:rPr lang="en-US" altLang="ko-KR" sz="1500" dirty="0">
                <a:latin typeface="+mn-ea"/>
              </a:rPr>
              <a:t>1644-0001)</a:t>
            </a:r>
            <a:r>
              <a:rPr lang="en-US" altLang="ko-KR" sz="1600" dirty="0">
                <a:latin typeface="+mn-ea"/>
              </a:rPr>
              <a:t>, </a:t>
            </a:r>
            <a:r>
              <a:rPr lang="ko-KR" altLang="en-US" sz="1600" dirty="0">
                <a:latin typeface="+mn-ea"/>
              </a:rPr>
              <a:t>인터넷</a:t>
            </a:r>
            <a:r>
              <a:rPr lang="en-US" altLang="ko-KR" sz="1500" dirty="0">
                <a:latin typeface="+mn-ea"/>
              </a:rPr>
              <a:t>(</a:t>
            </a:r>
            <a:r>
              <a:rPr lang="en-US" altLang="ko-KR" sz="1500" dirty="0">
                <a:latin typeface="+mn-ea"/>
                <a:hlinkClick r:id="rId10"/>
              </a:rPr>
              <a:t>www.eocs.or.kr</a:t>
            </a:r>
            <a:r>
              <a:rPr lang="en-US" altLang="ko-KR" sz="1500" dirty="0">
                <a:latin typeface="+mn-ea"/>
              </a:rPr>
              <a:t>)</a:t>
            </a:r>
            <a:r>
              <a:rPr lang="en-US" altLang="ko-KR" sz="1600" dirty="0">
                <a:latin typeface="+mn-ea"/>
              </a:rPr>
              <a:t>, </a:t>
            </a:r>
            <a:r>
              <a:rPr lang="ko-KR" altLang="en-US" sz="1600" dirty="0">
                <a:latin typeface="+mn-ea"/>
              </a:rPr>
              <a:t>굴착공사정보지원 앱 등</a:t>
            </a:r>
            <a:r>
              <a:rPr lang="en-US" altLang="ko-KR" sz="1600" dirty="0">
                <a:latin typeface="+mn-ea"/>
              </a:rPr>
              <a:t>                        </a:t>
            </a:r>
            <a:endParaRPr lang="ko-KR" altLang="en-US" sz="1400" dirty="0">
              <a:latin typeface="+mn-ea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6C98FB7-5720-095B-B32A-E05D80295726}"/>
              </a:ext>
            </a:extLst>
          </p:cNvPr>
          <p:cNvSpPr txBox="1"/>
          <p:nvPr/>
        </p:nvSpPr>
        <p:spPr>
          <a:xfrm>
            <a:off x="34925" y="103188"/>
            <a:ext cx="47530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ko-KR" alt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굴착공사 계획 신고제도</a:t>
            </a:r>
            <a:endParaRPr lang="ko-KR" altLang="en-US" sz="2800" b="1" spc="-130" dirty="0">
              <a:latin typeface="고도 M" panose="02000503000000020004" pitchFamily="2" charset="-127"/>
              <a:ea typeface="고도 M" panose="02000503000000020004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351673042"/>
      </p:ext>
    </p:extLst>
  </p:cSld>
  <p:clrMapOvr>
    <a:masterClrMapping/>
  </p:clrMapOvr>
</p:sld>
</file>

<file path=ppt/theme/theme1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ep:Properties xmlns:r="http://schemas.openxmlformats.org/officeDocument/2006/relationships" xmlns:ep="http://schemas.openxmlformats.org/officeDocument/2006/extended-properties" xmlns:vt="http://schemas.openxmlformats.org/officeDocument/2006/docPropsVTypes">
  <ep:Manager/>
  <ep:Company>KGS</ep:Company>
  <ep:Words>161</ep:Words>
  <ep:PresentationFormat>화면 슬라이드 쇼(4:3)</ep:PresentationFormat>
  <ep:Paragraphs>21</ep:Paragraphs>
  <ep:Slides>2</ep:Slides>
  <ep:Notes>2</ep:Notes>
  <ep:TotalTime>0</ep:TotalTime>
  <ep:HiddenSlides>0</ep:HiddenSlides>
  <ep:MMClips>0</ep:MMClips>
  <ep: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ep:HeadingPairs>
  <ep:TitlesOfParts>
    <vt:vector size="3" baseType="lpstr">
      <vt:lpstr>Office 테마</vt:lpstr>
      <vt:lpstr>슬라이드 1</vt:lpstr>
      <vt:lpstr>슬라이드 2</vt:lpstr>
    </vt:vector>
  </ep:TitlesOfParts>
  <ep:HyperlinkBase/>
  <ep:Application>Show</ep:Application>
  <ep:AppVersion>12.0000</ep:AppVersion>
</ep:Properties>
</file>

<file path=docProps/core.xml><?xml version="1.0" encoding="utf-8"?>
<cp:coreProperties xmlns:r="http://schemas.openxmlformats.org/officeDocument/2006/relationships"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2013-03-12T00:19:07.000</dcterms:created>
  <dc:creator>Owner</dc:creator>
  <cp:lastModifiedBy>user</cp:lastModifiedBy>
  <dcterms:modified xsi:type="dcterms:W3CDTF">2025-08-06T05:04:36.928</dcterms:modified>
  <cp:revision>284</cp:revision>
  <dc:title>슬라이드 1</dc:title>
  <cp:version/>
</cp:coreProperties>
</file>

<file path=docProps/custom.xml><?xml version="1.0" encoding="utf-8"?>
<cfp:Properties xmlns:r="http://schemas.openxmlformats.org/officeDocument/2006/relationships" xmlns:cfp="http://schemas.openxmlformats.org/officeDocument/2006/custom-properties" xmlns:vt="http://schemas.openxmlformats.org/officeDocument/2006/docPropsVTypes"/>
</file>